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256" r:id="rId3"/>
    <p:sldId id="290" r:id="rId4"/>
    <p:sldId id="302" r:id="rId5"/>
    <p:sldId id="303" r:id="rId6"/>
    <p:sldId id="304" r:id="rId7"/>
    <p:sldId id="305" r:id="rId8"/>
    <p:sldId id="308" r:id="rId9"/>
    <p:sldId id="307" r:id="rId10"/>
    <p:sldId id="306" r:id="rId11"/>
    <p:sldId id="310" r:id="rId12"/>
    <p:sldId id="293" r:id="rId13"/>
    <p:sldId id="312" r:id="rId14"/>
    <p:sldId id="311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1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3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5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7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F46A6C5-7E88-4183-8F22-CD5B5EE0B0D3}">
          <p14:sldIdLst>
            <p14:sldId id="309"/>
            <p14:sldId id="256"/>
            <p14:sldId id="290"/>
            <p14:sldId id="302"/>
            <p14:sldId id="303"/>
            <p14:sldId id="304"/>
            <p14:sldId id="305"/>
            <p14:sldId id="308"/>
            <p14:sldId id="307"/>
            <p14:sldId id="306"/>
            <p14:sldId id="310"/>
            <p14:sldId id="293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A90DB"/>
    <a:srgbClr val="8CC7ED"/>
    <a:srgbClr val="08A7E9"/>
    <a:srgbClr val="F5812F"/>
    <a:srgbClr val="FDBB30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59" autoAdjust="0"/>
  </p:normalViewPr>
  <p:slideViewPr>
    <p:cSldViewPr snapToGrid="0">
      <p:cViewPr varScale="1">
        <p:scale>
          <a:sx n="89" d="100"/>
          <a:sy n="89" d="100"/>
        </p:scale>
        <p:origin x="2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F6BF8-EB2B-40F2-8828-39B610654426}" type="datetimeFigureOut">
              <a:rPr lang="zh-CN" altLang="en-US" smtClean="0"/>
              <a:t>2014/11/14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5A7FA-82A1-45D6-AEDE-B4B5D33A0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18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7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912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08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68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8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85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60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98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一个测试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68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5A7FA-82A1-45D6-AEDE-B4B5D33A04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3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F12B-DA6E-4902-A6A2-5969853F4006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AD9D-428A-4621-B017-C708B24B64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220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934D-099D-47A2-9DD9-57CD97ED2005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07CE-2FB4-4D50-92F2-C80D05FE86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803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5F09-89B8-4822-84FE-A09794FB9174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2680-AA14-4D8A-A8CB-26C7970EB3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149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A7E6-7985-492C-A234-A4B6DA6D242A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B1482-F331-48F5-9323-5173BDC9E0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524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1FE6-0DA8-4445-9AF9-8D73141F988F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3D57-C235-4762-A4BB-79169FA9FB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290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45A3-BBB2-43C2-AB0A-35739C017E47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701E-E3B8-422B-9A9E-92D327CBA9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2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207D-C117-45FD-A0D6-90DAE8F01C27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6C69-3826-4F36-8075-678549B4EC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6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41E7-0363-430F-9CEA-43ECF669BF37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9CD3-E504-4569-87CD-B37C111079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643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4140-1A4A-4DD9-B5FC-3F6801F6BC4D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88A0-DE86-42A8-8C9F-94DC24492E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928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11D4-F948-423E-9551-595EAA785959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98C0-EA60-4305-9427-D804B3F969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58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1130-05E2-4CEF-A614-F0BFE94C3540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ED04-1C8F-49F8-BC6B-D66110A8CA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54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A1B078-0FC2-40AF-8718-60FA2DFAC18E}" type="datetimeFigureOut">
              <a:rPr lang="en-US" altLang="zh-CN"/>
              <a:pPr>
                <a:defRPr/>
              </a:pPr>
              <a:t>11/14/2014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39FA6B-8385-4372-9521-E56FC21A0F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89" indent="-22858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加入</a:t>
            </a:r>
            <a:r>
              <a:rPr lang="zh-CN" altLang="en-US" dirty="0"/>
              <a:t>微</a:t>
            </a:r>
            <a:r>
              <a:rPr lang="zh-CN" altLang="en-US" dirty="0" smtClean="0"/>
              <a:t>信群，有奖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95035" y="6099587"/>
            <a:ext cx="3801932" cy="46465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课件群内分享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7" y="1690690"/>
            <a:ext cx="4439911" cy="42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、学习永无止尽，为学习投资多一点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知识改变命运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科研是把金钱转化为知识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创新是把知识转化为金钱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为什么最不值钱的是书？是文具？我们可以改变一下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投资更多的时间和精力去学习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为自己创造好的条件，让学习、工作更爽一些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200000"/>
              </a:lnSpc>
            </a:pPr>
            <a:r>
              <a:rPr lang="zh-CN" altLang="en-US" sz="1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极简生活</a:t>
            </a:r>
            <a:endParaRPr lang="en-US" altLang="zh-CN" sz="1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200000"/>
              </a:lnSpc>
            </a:pPr>
            <a:r>
              <a:rPr lang="zh-CN" altLang="en-US" sz="1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断舍离</a:t>
            </a:r>
            <a:endParaRPr lang="en-US" altLang="zh-CN" sz="18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90" y="1202532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ounded Rectangle 10"/>
          <p:cNvSpPr/>
          <p:nvPr/>
        </p:nvSpPr>
        <p:spPr>
          <a:xfrm>
            <a:off x="357190" y="3215481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994567" y="1202533"/>
            <a:ext cx="3790951" cy="3476625"/>
            <a:chOff x="4647658" y="2359362"/>
            <a:chExt cx="3790950" cy="347662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658" y="2359362"/>
              <a:ext cx="3790950" cy="347662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733365" y="388508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科研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99369" y="387590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创新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873719" y="392623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</a:rPr>
                <a:t>知识工作者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858" y="3676859"/>
            <a:ext cx="5198793" cy="280014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9647476" y="6325911"/>
            <a:ext cx="2345173" cy="344248"/>
            <a:chOff x="7336715" y="6325493"/>
            <a:chExt cx="2345173" cy="344248"/>
          </a:xfrm>
        </p:grpSpPr>
        <p:sp>
          <p:nvSpPr>
            <p:cNvPr id="24" name="矩形 23"/>
            <p:cNvSpPr/>
            <p:nvPr/>
          </p:nvSpPr>
          <p:spPr>
            <a:xfrm>
              <a:off x="7336715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734749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132783" y="6325495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530817" y="6325494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930477" y="6325494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9326885" y="6325493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48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、好习惯养成，终生受益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/>
              <a:t>习惯养成需坚持</a:t>
            </a:r>
            <a:r>
              <a:rPr lang="en-US" altLang="zh-CN" sz="2000" b="1" dirty="0"/>
              <a:t>60</a:t>
            </a:r>
            <a:r>
              <a:rPr lang="zh-CN" altLang="en-US" sz="2000" b="1" dirty="0"/>
              <a:t>天，养成有技巧</a:t>
            </a:r>
            <a:endParaRPr lang="en-US" altLang="zh-CN" sz="2000" b="1" dirty="0"/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sz="2000" b="1" dirty="0"/>
              <a:t>性价比高的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个好习惯</a:t>
            </a:r>
            <a:endParaRPr lang="en-US" altLang="zh-CN" sz="2000" dirty="0"/>
          </a:p>
          <a:p>
            <a:pPr lvl="1">
              <a:lnSpc>
                <a:spcPct val="200000"/>
              </a:lnSpc>
            </a:pPr>
            <a:r>
              <a:rPr lang="zh-CN" altLang="en-US" sz="1800" dirty="0"/>
              <a:t>跑步（</a:t>
            </a:r>
            <a:r>
              <a:rPr lang="zh-CN" altLang="en-US" sz="1800" i="1" dirty="0"/>
              <a:t>有氧、马拉松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1">
              <a:lnSpc>
                <a:spcPct val="200000"/>
              </a:lnSpc>
            </a:pPr>
            <a:r>
              <a:rPr lang="zh-CN" altLang="en-US" sz="1800" dirty="0"/>
              <a:t>阅读（</a:t>
            </a:r>
            <a:r>
              <a:rPr lang="zh-CN" altLang="en-US" sz="1800" i="1" dirty="0"/>
              <a:t>主题阅读、拆书帮</a:t>
            </a:r>
            <a:r>
              <a:rPr lang="zh-CN" altLang="en-US" sz="1800" dirty="0"/>
              <a:t>） </a:t>
            </a:r>
            <a:endParaRPr lang="en-US" altLang="zh-CN" sz="1800" dirty="0"/>
          </a:p>
          <a:p>
            <a:pPr lvl="1">
              <a:lnSpc>
                <a:spcPct val="200000"/>
              </a:lnSpc>
            </a:pPr>
            <a:r>
              <a:rPr lang="zh-CN" altLang="en-US" sz="1800" dirty="0"/>
              <a:t>社交（</a:t>
            </a:r>
            <a:r>
              <a:rPr lang="zh-CN" altLang="en-US" sz="1800" i="1" dirty="0"/>
              <a:t>同学、跑团、幸福行动家</a:t>
            </a:r>
            <a:r>
              <a:rPr lang="en-US" altLang="zh-CN" sz="1800" i="1" dirty="0"/>
              <a:t>...</a:t>
            </a:r>
            <a:r>
              <a:rPr lang="en-US" altLang="zh-CN" sz="1800" dirty="0"/>
              <a:t>)</a:t>
            </a:r>
            <a:endParaRPr lang="en-US" altLang="zh-CN" sz="16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带动其他习惯：</a:t>
            </a:r>
            <a:endParaRPr lang="en-US" altLang="zh-CN" sz="2000" dirty="0"/>
          </a:p>
          <a:p>
            <a:pPr lvl="1">
              <a:lnSpc>
                <a:spcPct val="200000"/>
              </a:lnSpc>
            </a:pPr>
            <a:r>
              <a:rPr lang="zh-CN" altLang="en-US" sz="1800" dirty="0"/>
              <a:t>早睡、早起、健身、减肥、喝水、冥想 </a:t>
            </a:r>
            <a:r>
              <a:rPr lang="en-US" altLang="zh-CN" sz="1800" dirty="0"/>
              <a:t>……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7191" y="1199645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368109" y="1284798"/>
            <a:ext cx="2262371" cy="956689"/>
            <a:chOff x="2770262" y="5379621"/>
            <a:chExt cx="2262371" cy="9566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262" y="5379621"/>
              <a:ext cx="973400" cy="95668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924637" y="56733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种子习惯</a:t>
              </a:r>
              <a:endParaRPr lang="zh-CN" altLang="en-US" dirty="0"/>
            </a:p>
          </p:txBody>
        </p:sp>
      </p:grpSp>
      <p:pic>
        <p:nvPicPr>
          <p:cNvPr id="6146" name="Picture 2" descr="http://sportsroad.hk/wp-content/uploads/2013/10/20131015-marathon-528x2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07" y="2731257"/>
            <a:ext cx="6341632" cy="31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0"/>
          <p:cNvSpPr/>
          <p:nvPr/>
        </p:nvSpPr>
        <p:spPr>
          <a:xfrm>
            <a:off x="346393" y="1976477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49903" y="553274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i="1" dirty="0" smtClean="0">
                <a:solidFill>
                  <a:schemeClr val="bg1"/>
                </a:solidFill>
              </a:rPr>
              <a:t>奔跑吧 少年</a:t>
            </a:r>
            <a:endParaRPr lang="zh-CN" altLang="en-US" i="1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647476" y="6325911"/>
            <a:ext cx="2345173" cy="344248"/>
            <a:chOff x="7336715" y="6325493"/>
            <a:chExt cx="2345173" cy="344248"/>
          </a:xfrm>
        </p:grpSpPr>
        <p:sp>
          <p:nvSpPr>
            <p:cNvPr id="18" name="矩形 17"/>
            <p:cNvSpPr/>
            <p:nvPr/>
          </p:nvSpPr>
          <p:spPr>
            <a:xfrm>
              <a:off x="7336715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734749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132783" y="6325495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530817" y="6325494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930477" y="6325494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326885" y="6325493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0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-360314"/>
            <a:ext cx="12192000" cy="7535536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08210" y="2738890"/>
            <a:ext cx="6390041" cy="13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200000"/>
              </a:lnSpc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记笔记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终生受益的好习惯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56" y="2774346"/>
            <a:ext cx="1355883" cy="15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P1 </a:t>
            </a:r>
            <a:r>
              <a:rPr lang="zh-CN" altLang="en-US" dirty="0" smtClean="0"/>
              <a:t>自我，记录了解自己，最低成本的记录。清单。手环、记心情、日记、摘录发现自己的兴趣、</a:t>
            </a:r>
            <a:r>
              <a:rPr lang="en-US" altLang="zh-CN" dirty="0" smtClean="0"/>
              <a:t>email</a:t>
            </a:r>
            <a:r>
              <a:rPr lang="zh-CN" altLang="en-US" dirty="0" smtClean="0"/>
              <a:t>、帐号、照片工具。自己的目标，不断的提醒自己，观察自己的每一个脚步。高中毕业以后，已经是个独立的人，应该思考自我，可以选择，可以实现自己的目标。先从了解真正的自己开始。</a:t>
            </a:r>
            <a:endParaRPr lang="en-US" altLang="zh-CN" dirty="0"/>
          </a:p>
          <a:p>
            <a:r>
              <a:rPr lang="en-US" altLang="zh-CN" dirty="0" smtClean="0"/>
              <a:t>P2 </a:t>
            </a:r>
            <a:r>
              <a:rPr lang="zh-CN" altLang="en-US" dirty="0" smtClean="0"/>
              <a:t>减负：发掘潜意识。轻松，保持大脑清晰，无负担。潜意识记住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事，时不时冒出来。好的</a:t>
            </a:r>
            <a:r>
              <a:rPr lang="en-US" altLang="zh-CN" dirty="0" smtClean="0"/>
              <a:t>idea</a:t>
            </a:r>
            <a:r>
              <a:rPr lang="zh-CN" altLang="en-US" dirty="0" smtClean="0"/>
              <a:t>，不记下来就没了。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别告诉我你会记笔记）</a:t>
            </a:r>
            <a:endParaRPr lang="en-US" altLang="zh-CN" dirty="0" smtClean="0"/>
          </a:p>
          <a:p>
            <a:r>
              <a:rPr lang="en-US" altLang="zh-CN" dirty="0" smtClean="0"/>
              <a:t>P3 </a:t>
            </a:r>
            <a:r>
              <a:rPr lang="zh-CN" altLang="en-US" dirty="0" smtClean="0"/>
              <a:t>专注：碎片信息时代，保持专注，记下立即忘掉。番茄钟。各种诱惑和干扰。记下，并忘记。</a:t>
            </a:r>
            <a:r>
              <a:rPr lang="en-US" altLang="zh-CN" dirty="0" smtClean="0"/>
              <a:t>(forest</a:t>
            </a:r>
            <a:r>
              <a:rPr lang="zh-CN" altLang="en-US" dirty="0" smtClean="0"/>
              <a:t>，时间管理工具）</a:t>
            </a:r>
            <a:endParaRPr lang="en-US" altLang="zh-CN" dirty="0" smtClean="0"/>
          </a:p>
          <a:p>
            <a:r>
              <a:rPr lang="en-US" altLang="zh-CN" dirty="0" smtClean="0"/>
              <a:t>P4 </a:t>
            </a:r>
            <a:r>
              <a:rPr lang="zh-CN" altLang="en-US" dirty="0" smtClean="0"/>
              <a:t>回顾：学和习，每日回顾的习惯。手机随时随地浏览。（</a:t>
            </a:r>
            <a:r>
              <a:rPr lang="en-US" altLang="zh-CN" dirty="0" smtClean="0"/>
              <a:t>pc</a:t>
            </a:r>
            <a:r>
              <a:rPr lang="zh-CN" altLang="en-US" dirty="0" smtClean="0"/>
              <a:t>端）知识产生的奥秘。</a:t>
            </a:r>
            <a:r>
              <a:rPr lang="en-US" altLang="zh-CN" dirty="0" smtClean="0"/>
              <a:t>(</a:t>
            </a:r>
            <a:r>
              <a:rPr lang="zh-CN" altLang="en-US" dirty="0" smtClean="0"/>
              <a:t>读书：网摘、书摘工具、学习回顾法）</a:t>
            </a:r>
            <a:endParaRPr lang="en-US" altLang="zh-CN" dirty="0"/>
          </a:p>
          <a:p>
            <a:r>
              <a:rPr lang="en-US" altLang="zh-CN" dirty="0"/>
              <a:t>P5 </a:t>
            </a:r>
            <a:r>
              <a:rPr lang="zh-CN" altLang="en-US" dirty="0"/>
              <a:t>知识</a:t>
            </a:r>
            <a:r>
              <a:rPr lang="zh-CN" altLang="en-US" dirty="0" smtClean="0"/>
              <a:t>管理</a:t>
            </a:r>
            <a:r>
              <a:rPr lang="en-US" altLang="zh-CN" dirty="0" smtClean="0"/>
              <a:t>(</a:t>
            </a:r>
            <a:r>
              <a:rPr lang="zh-CN" altLang="en-US" dirty="0"/>
              <a:t>显</a:t>
            </a:r>
            <a:r>
              <a:rPr lang="zh-CN" altLang="en-US" dirty="0" smtClean="0"/>
              <a:t>性和人的管理），个人是隐性知识载体</a:t>
            </a:r>
            <a:r>
              <a:rPr lang="zh-CN" altLang="en-US" dirty="0"/>
              <a:t>。大学毕业的两条路，知识学习体</a:t>
            </a:r>
            <a:r>
              <a:rPr lang="zh-CN" altLang="en-US" dirty="0" smtClean="0"/>
              <a:t>。道理、方法、工具，帮助自己成长更快。找到自己的兴趣点，创建目标。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最值得投资的：文具、工具。感性上让自己享受。</a:t>
            </a:r>
            <a:endParaRPr lang="en-US" altLang="zh-CN" dirty="0" smtClean="0"/>
          </a:p>
          <a:p>
            <a:r>
              <a:rPr lang="en-US" altLang="zh-CN" dirty="0" smtClean="0"/>
              <a:t>P6 </a:t>
            </a:r>
            <a:r>
              <a:rPr lang="zh-CN" altLang="en-US" dirty="0" smtClean="0"/>
              <a:t>习惯的分享，好习惯养成的逻辑：坚持</a:t>
            </a:r>
            <a:r>
              <a:rPr lang="en-US" altLang="zh-CN" dirty="0" smtClean="0"/>
              <a:t>60</a:t>
            </a:r>
            <a:r>
              <a:rPr lang="zh-CN" altLang="en-US" dirty="0" smtClean="0"/>
              <a:t>天。放弃</a:t>
            </a:r>
            <a:r>
              <a:rPr lang="en-US" altLang="zh-CN" dirty="0" smtClean="0"/>
              <a:t>3</a:t>
            </a:r>
            <a:r>
              <a:rPr lang="zh-CN" altLang="en-US" dirty="0"/>
              <a:t>次</a:t>
            </a:r>
            <a:r>
              <a:rPr lang="zh-CN" altLang="en-US" dirty="0" smtClean="0"/>
              <a:t>。种子</a:t>
            </a:r>
            <a:r>
              <a:rPr lang="en-US" altLang="zh-CN" dirty="0" smtClean="0"/>
              <a:t>app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最容易做的习惯：读书（主题阅读、拆书帮）、长跑（跑团、马拉松）、社交（认识志同道合的人、有故事的人。珍惜眼前人：同学、正能量社团、先先辈学习：家）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最需要有意识去克制的：情绪化、拖延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2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draft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好玩</a:t>
            </a:r>
            <a:endParaRPr lang="en-US" altLang="zh-CN" dirty="0" smtClean="0"/>
          </a:p>
          <a:p>
            <a:r>
              <a:rPr lang="zh-CN" altLang="en-US" dirty="0" smtClean="0"/>
              <a:t>时间感，看片一天打游戏一天，时间黑洞：提问的方式</a:t>
            </a:r>
            <a:endParaRPr lang="en-US" altLang="zh-CN" dirty="0" smtClean="0"/>
          </a:p>
          <a:p>
            <a:r>
              <a:rPr lang="zh-CN" altLang="en-US" dirty="0" smtClean="0"/>
              <a:t>运动记录，一</a:t>
            </a:r>
            <a:r>
              <a:rPr lang="zh-CN" altLang="en-US" dirty="0"/>
              <a:t>个</a:t>
            </a:r>
            <a:r>
              <a:rPr lang="zh-CN" altLang="en-US" dirty="0" smtClean="0"/>
              <a:t>游戏，摇一摇的方式</a:t>
            </a:r>
            <a:endParaRPr lang="en-US" altLang="zh-CN" dirty="0" smtClean="0"/>
          </a:p>
          <a:p>
            <a:r>
              <a:rPr lang="zh-CN" altLang="en-US" dirty="0" smtClean="0"/>
              <a:t>记录习惯，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本书。简单化、显性化，减少步骤付出低成本</a:t>
            </a:r>
            <a:endParaRPr lang="en-US" altLang="zh-CN" dirty="0" smtClean="0"/>
          </a:p>
          <a:p>
            <a:r>
              <a:rPr lang="zh-CN" altLang="en-US" dirty="0" smtClean="0"/>
              <a:t>正能量。好习惯动力的方法：一</a:t>
            </a:r>
            <a:r>
              <a:rPr lang="zh-CN" altLang="en-US" dirty="0"/>
              <a:t>个</a:t>
            </a:r>
            <a:r>
              <a:rPr lang="zh-CN" altLang="en-US" dirty="0" smtClean="0"/>
              <a:t>方法。克服拖延症</a:t>
            </a:r>
            <a:endParaRPr lang="en-US" altLang="zh-CN" dirty="0" smtClean="0"/>
          </a:p>
          <a:p>
            <a:r>
              <a:rPr lang="zh-CN" altLang="en-US" dirty="0" smtClean="0"/>
              <a:t>没有动力和目标的原因：还没发现自己喜欢的，为之付出。不要停，通过读书、社交、反思、经历，祝大家尽早找到。</a:t>
            </a:r>
            <a:endParaRPr lang="en-US" altLang="zh-CN" dirty="0" smtClean="0"/>
          </a:p>
          <a:p>
            <a:r>
              <a:rPr lang="zh-CN" altLang="en-US" dirty="0"/>
              <a:t>好</a:t>
            </a:r>
            <a:r>
              <a:rPr lang="zh-CN" altLang="en-US" dirty="0" smtClean="0"/>
              <a:t>习惯的一些</a:t>
            </a:r>
            <a:r>
              <a:rPr lang="en-US" altLang="zh-CN" dirty="0" smtClean="0"/>
              <a:t>APPS</a:t>
            </a:r>
            <a:r>
              <a:rPr lang="zh-CN" altLang="en-US" dirty="0" smtClean="0"/>
              <a:t>和技能：翻墙、自我约束、专注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一些资源：社群，读书会：主题读书法，拆书帮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时间管理沙龙：幸福行动家，幸福进化俱乐部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跑步</a:t>
            </a:r>
            <a:r>
              <a:rPr lang="zh-CN" altLang="en-US" dirty="0" smtClean="0"/>
              <a:t>社群：悦跑圈、梦跑团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21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9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107025" y="3795913"/>
            <a:ext cx="3781427" cy="539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为知笔记 李峻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0875" y="2338117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记笔记，抓住每一次成长的机会</a:t>
            </a:r>
          </a:p>
        </p:txBody>
      </p:sp>
      <p:sp>
        <p:nvSpPr>
          <p:cNvPr id="3" name="矩形 2"/>
          <p:cNvSpPr/>
          <p:nvPr/>
        </p:nvSpPr>
        <p:spPr>
          <a:xfrm>
            <a:off x="4790198" y="4489095"/>
            <a:ext cx="744114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 smtClean="0">
                <a:solidFill>
                  <a:srgbClr val="1A90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Geek</a:t>
            </a:r>
            <a:endParaRPr lang="en-US" altLang="zh-CN" dirty="0">
              <a:solidFill>
                <a:srgbClr val="1A90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08536" y="4489095"/>
            <a:ext cx="740699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rgbClr val="1A90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endParaRPr lang="en-US" altLang="zh-CN" dirty="0">
              <a:solidFill>
                <a:srgbClr val="1A90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23455" y="4490629"/>
            <a:ext cx="715259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1A90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1A90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跑者</a:t>
            </a:r>
            <a:endParaRPr lang="en-US" altLang="zh-CN" dirty="0">
              <a:solidFill>
                <a:srgbClr val="1A90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"/>
          <p:cNvSpPr/>
          <p:nvPr/>
        </p:nvSpPr>
        <p:spPr bwMode="auto">
          <a:xfrm>
            <a:off x="4213221" y="5764587"/>
            <a:ext cx="3781427" cy="539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点分享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个游戏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、记录可以很轻松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了解真实的自我，做更好的自我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记住美好时刻、防止遗忘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与自己对话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发现自己的兴趣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数字化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数码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纸笔 互补，数字归档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学会用清单、短语、图形减负，不同于课堂笔记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记住线索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不可思议的大脑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、云端处理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自动同步、无感知、一键确认、语音图像识别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91" y="1103313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Rounded Rectangle 10"/>
          <p:cNvSpPr/>
          <p:nvPr/>
        </p:nvSpPr>
        <p:spPr>
          <a:xfrm>
            <a:off x="342282" y="3227836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ounded Rectangle 10"/>
          <p:cNvSpPr/>
          <p:nvPr/>
        </p:nvSpPr>
        <p:spPr>
          <a:xfrm>
            <a:off x="342282" y="5516005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64" y="1767743"/>
            <a:ext cx="5186379" cy="351273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647476" y="6325911"/>
            <a:ext cx="2345173" cy="344248"/>
            <a:chOff x="7336715" y="6325493"/>
            <a:chExt cx="2345173" cy="344248"/>
          </a:xfrm>
        </p:grpSpPr>
        <p:sp>
          <p:nvSpPr>
            <p:cNvPr id="12" name="矩形 11"/>
            <p:cNvSpPr/>
            <p:nvPr/>
          </p:nvSpPr>
          <p:spPr>
            <a:xfrm>
              <a:off x="7336715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734749" y="6325496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132783" y="6325495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853081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93047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326885" y="6325493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14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新的记录方式，更智能，更好玩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86624" y="1097479"/>
            <a:ext cx="7931627" cy="4268580"/>
            <a:chOff x="3822629" y="2208010"/>
            <a:chExt cx="7931626" cy="4268580"/>
          </a:xfrm>
        </p:grpSpPr>
        <p:grpSp>
          <p:nvGrpSpPr>
            <p:cNvPr id="49" name="组合 48"/>
            <p:cNvGrpSpPr/>
            <p:nvPr/>
          </p:nvGrpSpPr>
          <p:grpSpPr>
            <a:xfrm>
              <a:off x="4783678" y="2837467"/>
              <a:ext cx="5928772" cy="3515707"/>
              <a:chOff x="468313" y="1063625"/>
              <a:chExt cx="6276975" cy="3667125"/>
            </a:xfrm>
          </p:grpSpPr>
          <p:pic>
            <p:nvPicPr>
              <p:cNvPr id="52" name="图片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13" y="1063625"/>
                <a:ext cx="6276975" cy="3667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图片 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9859" y="1930644"/>
                <a:ext cx="5449365" cy="280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629" y="3606978"/>
              <a:ext cx="5449799" cy="2807904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12174" y="2208010"/>
              <a:ext cx="4642081" cy="426858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161731" y="5603464"/>
            <a:ext cx="2573548" cy="973240"/>
            <a:chOff x="4274829" y="5683527"/>
            <a:chExt cx="2573548" cy="9732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74829" y="5683527"/>
              <a:ext cx="984054" cy="97324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374512" y="5995338"/>
              <a:ext cx="14738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474747"/>
                  </a:solidFill>
                  <a:latin typeface="+mn-lt"/>
                </a:rPr>
                <a:t>Heyday</a:t>
              </a:r>
              <a:r>
                <a:rPr lang="zh-CN" altLang="en-US" dirty="0" smtClean="0">
                  <a:solidFill>
                    <a:srgbClr val="474747"/>
                  </a:solidFill>
                  <a:latin typeface="+mn-lt"/>
                </a:rPr>
                <a:t>日记</a:t>
              </a:r>
              <a:endParaRPr lang="zh-CN" altLang="en-US" dirty="0">
                <a:latin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42097" y="5593965"/>
            <a:ext cx="2276942" cy="984347"/>
            <a:chOff x="7519175" y="5672419"/>
            <a:chExt cx="2276943" cy="98434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19175" y="5672419"/>
              <a:ext cx="984347" cy="984347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8567897" y="5981002"/>
              <a:ext cx="1228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474747"/>
                  </a:solidFill>
                  <a:latin typeface="+mn-lt"/>
                </a:rPr>
                <a:t>Bong</a:t>
              </a:r>
              <a:r>
                <a:rPr lang="zh-CN" altLang="en-US" dirty="0" smtClean="0">
                  <a:solidFill>
                    <a:srgbClr val="474747"/>
                  </a:solidFill>
                  <a:latin typeface="+mn-lt"/>
                </a:rPr>
                <a:t>手环</a:t>
              </a:r>
              <a:endParaRPr lang="zh-CN" altLang="en-US" dirty="0">
                <a:latin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757987" y="2075164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74747"/>
                </a:solidFill>
                <a:latin typeface="+mj-lt"/>
              </a:rPr>
              <a:t>Wiz </a:t>
            </a:r>
            <a:r>
              <a:rPr lang="zh-CN" altLang="en-US" dirty="0" smtClean="0">
                <a:solidFill>
                  <a:srgbClr val="474747"/>
                </a:solidFill>
                <a:latin typeface="+mj-lt"/>
              </a:rPr>
              <a:t>为知笔记</a:t>
            </a:r>
            <a:endParaRPr lang="zh-CN" altLang="en-US" dirty="0">
              <a:latin typeface="+mj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78" y="1738730"/>
            <a:ext cx="913081" cy="923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055" y="5568594"/>
            <a:ext cx="963525" cy="95826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757988" y="5960759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474747"/>
                </a:solidFill>
                <a:latin typeface="+mn-lt"/>
              </a:rPr>
              <a:t>Clear</a:t>
            </a:r>
            <a:endParaRPr lang="zh-CN" altLang="en-US" dirty="0">
              <a:latin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61960" y="3011727"/>
            <a:ext cx="11079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474747"/>
                </a:solidFill>
                <a:latin typeface="+mj-lt"/>
              </a:rPr>
              <a:t>多端同步</a:t>
            </a:r>
            <a:endParaRPr lang="en-US" altLang="zh-CN" dirty="0" smtClean="0">
              <a:solidFill>
                <a:srgbClr val="474747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474747"/>
                </a:solidFill>
                <a:latin typeface="+mj-lt"/>
              </a:rPr>
              <a:t>一键收集</a:t>
            </a:r>
            <a:endParaRPr lang="en-US" altLang="zh-CN" dirty="0" smtClean="0">
              <a:solidFill>
                <a:srgbClr val="474747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474747"/>
                </a:solidFill>
                <a:latin typeface="+mj-lt"/>
              </a:rPr>
              <a:t>永久保留</a:t>
            </a:r>
            <a:endParaRPr lang="en-US" altLang="zh-CN" dirty="0" smtClean="0">
              <a:solidFill>
                <a:srgbClr val="474747"/>
              </a:solidFill>
              <a:latin typeface="+mj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197210" y="5589755"/>
            <a:ext cx="2247872" cy="968212"/>
            <a:chOff x="8735408" y="5538293"/>
            <a:chExt cx="2247872" cy="96821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35408" y="5538293"/>
              <a:ext cx="968212" cy="968212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9875284" y="5850012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474747"/>
                  </a:solidFill>
                  <a:latin typeface="+mn-lt"/>
                </a:rPr>
                <a:t>涂书笔记</a:t>
              </a:r>
              <a:endParaRPr lang="zh-CN" alt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4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玩个游戏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555" y="1304925"/>
            <a:ext cx="9715500" cy="51720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178" y="5543549"/>
            <a:ext cx="1800225" cy="9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、给大脑减负，善用大脑潜能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/>
              <a:t>把所有放在脑海是不现实的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同一时刻记录事件数量平均为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件，不超过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好的记录习惯可以消灭遗忘和焦虑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杂事写下来以后再决定，会更容易判断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150-300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件杂事在潜意识里，时不时的冒出来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时间管理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杂事处理快，才能专注要事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/>
              <a:t>记下闪现的灵感和想法</a:t>
            </a:r>
            <a:endParaRPr lang="en-US" altLang="zh-CN" sz="2000" b="1" dirty="0"/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/>
              <a:t>气泡平均每天将产生</a:t>
            </a:r>
            <a:r>
              <a:rPr lang="en-US" altLang="zh-CN" sz="1800" b="1" dirty="0"/>
              <a:t>200</a:t>
            </a:r>
            <a:r>
              <a:rPr lang="zh-CN" altLang="en-US" sz="1800" dirty="0"/>
              <a:t>到</a:t>
            </a:r>
            <a:r>
              <a:rPr lang="en-US" altLang="zh-CN" sz="1800" b="1" dirty="0"/>
              <a:t>60000</a:t>
            </a:r>
            <a:r>
              <a:rPr lang="zh-CN" altLang="en-US" sz="1800" dirty="0"/>
              <a:t>个不等</a:t>
            </a:r>
            <a:endParaRPr lang="en-US" altLang="zh-CN" sz="1800" dirty="0"/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/>
              <a:t>气泡的平均保存时间为</a:t>
            </a:r>
            <a:r>
              <a:rPr lang="en-US" altLang="zh-CN" sz="1800" b="1" dirty="0">
                <a:solidFill>
                  <a:srgbClr val="FF0000"/>
                </a:solidFill>
              </a:rPr>
              <a:t>7</a:t>
            </a:r>
            <a:r>
              <a:rPr lang="zh-CN" altLang="en-US" sz="1800" dirty="0"/>
              <a:t>秒钟，需要最快的记下来</a:t>
            </a:r>
            <a:endParaRPr lang="en-US" altLang="zh-CN" sz="1800" dirty="0"/>
          </a:p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91" y="1103313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Rounded Rectangle 10"/>
          <p:cNvSpPr/>
          <p:nvPr/>
        </p:nvSpPr>
        <p:spPr>
          <a:xfrm>
            <a:off x="357191" y="2772169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ounded Rectangle 10"/>
          <p:cNvSpPr/>
          <p:nvPr/>
        </p:nvSpPr>
        <p:spPr>
          <a:xfrm>
            <a:off x="396075" y="4441025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418" y="1157152"/>
            <a:ext cx="4314825" cy="511492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647476" y="6325911"/>
            <a:ext cx="2345173" cy="344248"/>
            <a:chOff x="7336715" y="6325493"/>
            <a:chExt cx="2345173" cy="344248"/>
          </a:xfrm>
        </p:grpSpPr>
        <p:sp>
          <p:nvSpPr>
            <p:cNvPr id="21" name="矩形 20"/>
            <p:cNvSpPr/>
            <p:nvPr/>
          </p:nvSpPr>
          <p:spPr>
            <a:xfrm>
              <a:off x="7336715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734749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132783" y="6325495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53081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93047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326885" y="6325493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 descr="http://img3.douban.com/view/photo/photo/public/p22046438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4" t="9301" r="1024" b="31920"/>
          <a:stretch/>
        </p:blipFill>
        <p:spPr bwMode="auto">
          <a:xfrm>
            <a:off x="7193486" y="432595"/>
            <a:ext cx="4490689" cy="6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、记下并忘记，专注于眼前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碎片化时代，信息唾手可得，伴随着干扰来袭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对人的意志力要求更高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使用倒计时，培养时间感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图腾：警示 陷入时间黑洞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时间管理重点是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FOCUS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、把时间花得有效率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明目标、辩是非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抵抗诱惑、排除一切噪音干扰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看到有用、有趣的信息，非做不可的事，先记下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为遗忘而记，专注做好当前的事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把时间分片，统筹安排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91" y="1103313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730420" y="1174673"/>
            <a:ext cx="2884202" cy="1066563"/>
            <a:chOff x="6898734" y="5168276"/>
            <a:chExt cx="2884200" cy="106656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8734" y="5168276"/>
              <a:ext cx="1061926" cy="10665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040855" y="5535589"/>
              <a:ext cx="1742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Forest </a:t>
              </a:r>
              <a:r>
                <a:rPr lang="zh-CN" altLang="en-US" dirty="0" smtClean="0"/>
                <a:t>保持专注</a:t>
              </a:r>
              <a:endParaRPr lang="zh-CN" altLang="en-US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30420" y="1406849"/>
            <a:ext cx="4754105" cy="2325715"/>
            <a:chOff x="5958345" y="1741128"/>
            <a:chExt cx="4754105" cy="2325714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345" y="1834431"/>
              <a:ext cx="2095106" cy="208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516" y="1741128"/>
              <a:ext cx="2456934" cy="2325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6749358" y="3944207"/>
            <a:ext cx="4777015" cy="2455004"/>
            <a:chOff x="1500961" y="4086249"/>
            <a:chExt cx="4777015" cy="2455004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961" y="4086249"/>
              <a:ext cx="2297171" cy="2455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98132" y="4086249"/>
              <a:ext cx="2479844" cy="2455004"/>
            </a:xfrm>
            <a:prstGeom prst="rect">
              <a:avLst/>
            </a:prstGeom>
          </p:spPr>
        </p:pic>
      </p:grpSp>
      <p:sp>
        <p:nvSpPr>
          <p:cNvPr id="26" name="Rounded Rectangle 10"/>
          <p:cNvSpPr/>
          <p:nvPr/>
        </p:nvSpPr>
        <p:spPr>
          <a:xfrm>
            <a:off x="334475" y="3294016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Rounded Rectangle 10"/>
          <p:cNvSpPr/>
          <p:nvPr/>
        </p:nvSpPr>
        <p:spPr>
          <a:xfrm>
            <a:off x="334475" y="4999588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9647476" y="6325911"/>
            <a:ext cx="2345173" cy="344248"/>
            <a:chOff x="7336715" y="6325493"/>
            <a:chExt cx="2345173" cy="344248"/>
          </a:xfrm>
        </p:grpSpPr>
        <p:sp>
          <p:nvSpPr>
            <p:cNvPr id="29" name="矩形 28"/>
            <p:cNvSpPr/>
            <p:nvPr/>
          </p:nvSpPr>
          <p:spPr>
            <a:xfrm>
              <a:off x="7336715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734749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132783" y="6325495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53081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93047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326885" y="6325493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再玩个游戏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77" y="1721225"/>
            <a:ext cx="4541651" cy="4366971"/>
          </a:xfrm>
          <a:prstGeom prst="rect">
            <a:avLst/>
          </a:prstGeom>
        </p:spPr>
      </p:pic>
      <p:pic>
        <p:nvPicPr>
          <p:cNvPr id="4098" name="Picture 2" descr="http://gd4.alicdn.com/imgextra/i4/645408255/T2h2GNXtRXXXXXXXXX_!!645408255.jpg_790x1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3" y="1889813"/>
            <a:ext cx="4023361" cy="4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562035" y="1180099"/>
            <a:ext cx="3801932" cy="46465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dirty="0" smtClean="0"/>
              <a:t>先加入微信群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3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3" y="36513"/>
            <a:ext cx="12120563" cy="792163"/>
          </a:xfrm>
          <a:prstGeom prst="rect">
            <a:avLst/>
          </a:prstGeom>
          <a:solidFill>
            <a:srgbClr val="1A90DB"/>
          </a:solidFill>
          <a:ln>
            <a:solidFill>
              <a:srgbClr val="08A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、知识产生的奥秘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思考和回顾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7" y="863602"/>
            <a:ext cx="12122151" cy="71439"/>
          </a:xfrm>
          <a:prstGeom prst="rect">
            <a:avLst/>
          </a:prstGeom>
          <a:solidFill>
            <a:srgbClr val="1A9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8166" y="1103315"/>
            <a:ext cx="1116077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/>
              <a:t>想</a:t>
            </a:r>
            <a:r>
              <a:rPr lang="zh-CN" altLang="en-US" sz="2000" b="1" dirty="0"/>
              <a:t>要回忆起信息的内容仅靠优秀的记录能力是不够</a:t>
            </a:r>
            <a:r>
              <a:rPr lang="zh-CN" altLang="en-US" sz="2000" b="1" dirty="0"/>
              <a:t>的</a:t>
            </a:r>
            <a:endParaRPr lang="en-US" altLang="zh-CN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/>
              <a:t>还</a:t>
            </a:r>
            <a:r>
              <a:rPr lang="zh-CN" altLang="en-US" sz="2000" b="1" dirty="0"/>
              <a:t>需要经常性的</a:t>
            </a:r>
            <a:r>
              <a:rPr lang="zh-CN" altLang="en-US" sz="2000" b="1" dirty="0"/>
              <a:t>复习</a:t>
            </a:r>
            <a:endParaRPr lang="en-US" altLang="zh-CN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/>
              <a:t>并且</a:t>
            </a:r>
            <a:r>
              <a:rPr lang="zh-CN" altLang="en-US" sz="2000" b="1" dirty="0"/>
              <a:t>在接收信息后能够进行相关的</a:t>
            </a:r>
            <a:r>
              <a:rPr lang="zh-CN" altLang="en-US" sz="2000" b="1" dirty="0"/>
              <a:t>思考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/>
              <a:t>学</a:t>
            </a:r>
            <a:r>
              <a:rPr lang="en-US" altLang="zh-CN" sz="2000" b="1" dirty="0"/>
              <a:t>+</a:t>
            </a:r>
            <a:r>
              <a:rPr lang="zh-CN" altLang="en-US" sz="2000" b="1" dirty="0"/>
              <a:t>习，温故而知新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en-US" altLang="zh-CN" sz="1800" dirty="0"/>
              <a:t>“</a:t>
            </a:r>
            <a:r>
              <a:rPr lang="zh-CN" altLang="en-US" sz="1800" dirty="0"/>
              <a:t>故</a:t>
            </a:r>
            <a:r>
              <a:rPr lang="en-US" altLang="zh-CN" sz="1800" dirty="0"/>
              <a:t>”</a:t>
            </a:r>
            <a:r>
              <a:rPr lang="zh-CN" altLang="en-US" sz="1800" dirty="0"/>
              <a:t>从笔记中取（学会写书摘、网摘、杂记）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800" dirty="0"/>
              <a:t>“</a:t>
            </a:r>
            <a:r>
              <a:rPr lang="zh-CN" altLang="en-US" sz="1800" dirty="0"/>
              <a:t>新</a:t>
            </a:r>
            <a:r>
              <a:rPr lang="en-US" altLang="zh-CN" sz="1800" dirty="0"/>
              <a:t>”</a:t>
            </a:r>
            <a:r>
              <a:rPr lang="zh-CN" altLang="en-US" sz="1800" dirty="0"/>
              <a:t>再写入笔记</a:t>
            </a:r>
            <a:endParaRPr lang="en-US" altLang="zh-CN" sz="2400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/>
              <a:t>养成回顾的习惯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留下每日、每周、每月回顾的固定时间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碎片时间让</a:t>
            </a:r>
            <a:r>
              <a:rPr lang="zh-CN" altLang="en-US" sz="1800" dirty="0" smtClean="0"/>
              <a:t>手机</a:t>
            </a:r>
            <a:r>
              <a:rPr lang="zh-CN" altLang="en-US" sz="1800" dirty="0"/>
              <a:t>创造惊喜</a:t>
            </a:r>
            <a:endParaRPr lang="en-US" altLang="zh-CN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357191" y="1103313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Rounded Rectangle 10"/>
          <p:cNvSpPr/>
          <p:nvPr/>
        </p:nvSpPr>
        <p:spPr>
          <a:xfrm>
            <a:off x="357191" y="2823392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Rounded Rectangle 10"/>
          <p:cNvSpPr/>
          <p:nvPr/>
        </p:nvSpPr>
        <p:spPr>
          <a:xfrm>
            <a:off x="357191" y="4483117"/>
            <a:ext cx="180975" cy="574675"/>
          </a:xfrm>
          <a:prstGeom prst="roundRect">
            <a:avLst/>
          </a:prstGeom>
          <a:solidFill>
            <a:srgbClr val="1A9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985" y="1388553"/>
            <a:ext cx="3035955" cy="42711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54" y="3047875"/>
            <a:ext cx="5370689" cy="324576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647476" y="6325911"/>
            <a:ext cx="2345173" cy="344248"/>
            <a:chOff x="7336715" y="6325493"/>
            <a:chExt cx="2345173" cy="344248"/>
          </a:xfrm>
        </p:grpSpPr>
        <p:sp>
          <p:nvSpPr>
            <p:cNvPr id="20" name="矩形 19"/>
            <p:cNvSpPr/>
            <p:nvPr/>
          </p:nvSpPr>
          <p:spPr>
            <a:xfrm>
              <a:off x="7336715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734749" y="6325496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132783" y="6325495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530817" y="6325494"/>
              <a:ext cx="355003" cy="34424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930477" y="6325494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9326885" y="6325493"/>
              <a:ext cx="355003" cy="3442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5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10796</TotalTime>
  <Words>1003</Words>
  <Application>Microsoft Office PowerPoint</Application>
  <PresentationFormat>宽屏</PresentationFormat>
  <Paragraphs>118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Calibri Light</vt:lpstr>
      <vt:lpstr>Office Theme</vt:lpstr>
      <vt:lpstr>加入微信群，有奖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agenda</vt:lpstr>
      <vt:lpstr>draft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Dellcning</dc:creator>
  <cp:lastModifiedBy>Bruce Lee</cp:lastModifiedBy>
  <cp:revision>1793</cp:revision>
  <dcterms:created xsi:type="dcterms:W3CDTF">2014-02-27T05:45:23Z</dcterms:created>
  <dcterms:modified xsi:type="dcterms:W3CDTF">2014-11-15T03:27:41Z</dcterms:modified>
</cp:coreProperties>
</file>