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84" r:id="rId2"/>
    <p:sldId id="7465" r:id="rId3"/>
    <p:sldId id="7474" r:id="rId4"/>
    <p:sldId id="7481" r:id="rId5"/>
    <p:sldId id="7480" r:id="rId6"/>
    <p:sldId id="7466" r:id="rId7"/>
    <p:sldId id="7475" r:id="rId8"/>
    <p:sldId id="7476" r:id="rId9"/>
    <p:sldId id="7477" r:id="rId10"/>
    <p:sldId id="7478" r:id="rId11"/>
    <p:sldId id="7503" r:id="rId12"/>
    <p:sldId id="7505" r:id="rId13"/>
    <p:sldId id="7504" r:id="rId14"/>
    <p:sldId id="7506" r:id="rId15"/>
    <p:sldId id="7507" r:id="rId16"/>
    <p:sldId id="7467" r:id="rId17"/>
    <p:sldId id="7524" r:id="rId18"/>
    <p:sldId id="7525" r:id="rId19"/>
    <p:sldId id="7526" r:id="rId20"/>
    <p:sldId id="7527" r:id="rId21"/>
    <p:sldId id="7528" r:id="rId22"/>
    <p:sldId id="7530" r:id="rId23"/>
    <p:sldId id="7531" r:id="rId24"/>
    <p:sldId id="7532" r:id="rId25"/>
    <p:sldId id="7533" r:id="rId26"/>
    <p:sldId id="7534" r:id="rId27"/>
    <p:sldId id="7535" r:id="rId28"/>
    <p:sldId id="7536" r:id="rId29"/>
    <p:sldId id="7537" r:id="rId30"/>
    <p:sldId id="746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96969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5" autoAdjust="0"/>
    <p:restoredTop sz="95902" autoAdjust="0"/>
  </p:normalViewPr>
  <p:slideViewPr>
    <p:cSldViewPr snapToGrid="0">
      <p:cViewPr varScale="1">
        <p:scale>
          <a:sx n="101" d="100"/>
          <a:sy n="101" d="100"/>
        </p:scale>
        <p:origin x="150" y="474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E110-E30A-4A29-A458-40849CAA4CC8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A03D4-DAA4-4A70-96B5-C96F0551EA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1219545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25" y="291518"/>
            <a:ext cx="1235828" cy="404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756553" y="644190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BE47-339E-4EDF-9587-350CF1341573}" type="datetimeFigureOut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8C47-C85F-4FC2-8F70-28F8261ADA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93520" y="1802130"/>
            <a:ext cx="958215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维普学术期刊投稿分析系统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36496" y="4498363"/>
            <a:ext cx="449579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用数据为作者服务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17083" y="4003883"/>
            <a:ext cx="2335577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1200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erving </a:t>
            </a:r>
            <a:r>
              <a:rPr lang="en-US" altLang="zh-CN" sz="1200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uthor with </a:t>
            </a:r>
            <a:r>
              <a:rPr lang="en-US" altLang="zh-CN" sz="1200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D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ata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307821" y="6493605"/>
            <a:ext cx="1884179" cy="230580"/>
          </a:xfrm>
          <a:prstGeom prst="roundRect">
            <a:avLst>
              <a:gd name="adj" fmla="val 2375"/>
            </a:avLst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3F3F3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演讲人</a:t>
            </a:r>
            <a:r>
              <a:rPr lang="zh-CN" altLang="en-US" kern="0" dirty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FZHei-B01S" panose="02010601030101010101" pitchFamily="2" charset="-122"/>
              </a:rPr>
              <a:t>：罗舜尹</a:t>
            </a:r>
            <a:endParaRPr lang="en-US" altLang="zh-CN" sz="2135" b="1" kern="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1" y="204312"/>
            <a:ext cx="1827942" cy="598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13195" y="3013710"/>
            <a:ext cx="4116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latin typeface="时尚中黑简体" panose="01010104010101010101" pitchFamily="2" charset="-122"/>
                <a:ea typeface="时尚中黑简体" panose="01010104010101010101" pitchFamily="2" charset="-122"/>
              </a:rPr>
              <a:t>让学术更简单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65" y="2033905"/>
            <a:ext cx="9841865" cy="4824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5" y="116205"/>
            <a:ext cx="10324465" cy="843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820" y="965200"/>
            <a:ext cx="9895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-2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初步了解学科期刊后，我应该重点关注哪几种？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维度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：选择质量高的期刊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116205"/>
            <a:ext cx="10324465" cy="843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820" y="965200"/>
            <a:ext cx="989584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2-2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初步了解学科期刊后，我应该重点关注哪几种？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维度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：选择与研究内容相关的期刊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05" y="2061845"/>
            <a:ext cx="8700770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104775"/>
            <a:ext cx="12191365" cy="70097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54305"/>
            <a:ext cx="10274300" cy="805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820" y="965200"/>
            <a:ext cx="9895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3-1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我关注的期刊，近几年的发文情况如何？期刊评价如何？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一站式检索：查找待定期刊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2099945"/>
            <a:ext cx="7721600" cy="3213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120" y="2982595"/>
            <a:ext cx="8229600" cy="3720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54305"/>
            <a:ext cx="10274300" cy="805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8820" y="965200"/>
            <a:ext cx="9895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3-1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我关注的期刊，近几年的发文情况如何？期刊评价如何？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高级检索：查找同类期刊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70" y="1896745"/>
            <a:ext cx="6434455" cy="4928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39935" y="1869440"/>
            <a:ext cx="2162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刊名、缩写、</a:t>
            </a:r>
            <a:r>
              <a:rPr lang="en-US" altLang="zh-CN"/>
              <a:t>ISSN</a:t>
            </a:r>
            <a:r>
              <a:rPr lang="zh-CN" altLang="en-US"/>
              <a:t>、</a:t>
            </a:r>
            <a:r>
              <a:rPr lang="en-US" altLang="zh-CN"/>
              <a:t>eLSS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54305"/>
            <a:ext cx="10274300" cy="805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980" y="965200"/>
            <a:ext cx="10605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3-2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某一本期刊是北大，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CSSCI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核心期刊，被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SCI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EI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收录了么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利用检索功能找到该刊，在期刊主页中有是否为核心期刊，被收录的情况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" y="2142490"/>
            <a:ext cx="6280785" cy="4196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015" y="3759835"/>
            <a:ext cx="6797040" cy="1771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24090" y="5693410"/>
            <a:ext cx="3876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SCIE</a:t>
            </a:r>
            <a:r>
              <a:rPr lang="zh-CN" altLang="en-US"/>
              <a:t>、</a:t>
            </a:r>
            <a:r>
              <a:rPr lang="en-US" altLang="zh-CN"/>
              <a:t>Scopus</a:t>
            </a:r>
            <a:r>
              <a:rPr lang="zh-CN" altLang="en-US"/>
              <a:t>、北大核心期刊目录、</a:t>
            </a:r>
            <a:r>
              <a:rPr lang="en-US" altLang="zh-CN"/>
              <a:t>CSCD</a:t>
            </a:r>
            <a:r>
              <a:rPr lang="zh-CN" altLang="en-US"/>
              <a:t>、英国皇家化学学会文摘等收录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895" y="0"/>
            <a:ext cx="12367895" cy="685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999490"/>
            <a:ext cx="987806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投稿分析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功能包括中文期刊和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英文期刊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两种模式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分析核心知识点、延伸知识点并同底层大数据进行匹配运算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30" y="2625090"/>
            <a:ext cx="8286115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999490"/>
            <a:ext cx="987806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步骤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：输入信息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步骤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2: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分析知识点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" y="2259965"/>
            <a:ext cx="6859905" cy="4249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90" y="2259965"/>
            <a:ext cx="6402705" cy="4250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59795" y="3600450"/>
            <a:ext cx="7429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智能分析核心知识点需要手动输入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1021715"/>
            <a:ext cx="989965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步骤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：选择期刊指标</a:t>
            </a:r>
          </a:p>
          <a:p>
            <a:pPr indent="0">
              <a:buFont typeface="Arial" panose="020B0604020202020204" pitchFamily="34" charset="0"/>
              <a:buNone/>
            </a:pPr>
            <a:endParaRPr lang="zh-CN" altLang="en-US" sz="24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60" y="1682750"/>
            <a:ext cx="5772150" cy="50012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63090" y="2686685"/>
            <a:ext cx="17310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</a:t>
            </a:r>
            <a:r>
              <a:rPr lang="en-US" altLang="zh-CN" sz="2000" b="1"/>
              <a:t> </a:t>
            </a:r>
            <a:r>
              <a:rPr lang="zh-CN" altLang="en-US" sz="2000" b="1"/>
              <a:t>期刊类型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8055" y="3512185"/>
            <a:ext cx="18967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研究领域</a:t>
            </a:r>
          </a:p>
          <a:p>
            <a:r>
              <a:rPr lang="zh-CN" altLang="en-US" sz="2000" b="1"/>
              <a:t>刊物评价</a:t>
            </a:r>
          </a:p>
          <a:p>
            <a:r>
              <a:rPr lang="zh-CN" altLang="en-US" sz="2000" b="1"/>
              <a:t>影响力</a:t>
            </a:r>
          </a:p>
          <a:p>
            <a:r>
              <a:rPr lang="zh-CN" altLang="en-US" sz="2000" b="1"/>
              <a:t>期刊分区</a:t>
            </a:r>
          </a:p>
          <a:p>
            <a:r>
              <a:rPr lang="zh-CN" altLang="en-US" sz="2000" b="1"/>
              <a:t>收录情况</a:t>
            </a:r>
          </a:p>
          <a:p>
            <a:r>
              <a:rPr lang="zh-CN" altLang="en-US" sz="2000" b="1"/>
              <a:t>发文记录</a:t>
            </a:r>
          </a:p>
          <a:p>
            <a:r>
              <a:rPr lang="zh-CN" altLang="en-US" sz="2000" b="1"/>
              <a:t>参考文献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" y="273050"/>
            <a:ext cx="11911330" cy="9842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6555" y="1891030"/>
            <a:ext cx="60350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学科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有哪些学术期刊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学术期刊很多，我应该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重点关注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哪几种？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我关注的期刊近几年的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发文情况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如何？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某一本期刊是北大，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CSSCI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核心期刊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吗？被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SCI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EI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收录期刊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了么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我的论文应该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投在哪本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期刊？</a:t>
            </a:r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确定了投稿期刊，那里可以找到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投稿信息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6" name="图片 15" descr="C:/Users/FANJIA~1/AppData/Local/Temp/kaimatting/20201222081636/output_aiMatting_20201222081645.pngoutput_aiMatting_202012220816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720" y="1891030"/>
            <a:ext cx="6238240" cy="4759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分析结果：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建议投稿期刊列表及匹配度；</a:t>
            </a:r>
            <a:r>
              <a:rPr lang="en-US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某一本期刊的分析报告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212975"/>
            <a:ext cx="5626100" cy="428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15" y="2112645"/>
            <a:ext cx="7414895" cy="46183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：综合指标匹配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005965"/>
            <a:ext cx="9860280" cy="485203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：论文核心知识点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859915"/>
            <a:ext cx="732472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：本刊热点研究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" y="1913255"/>
            <a:ext cx="11218545" cy="4854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：本刊十年新词漂移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913890"/>
            <a:ext cx="10581640" cy="49447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：近十年发文被引走势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" y="2230120"/>
            <a:ext cx="10796905" cy="43287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1950085"/>
            <a:ext cx="10965180" cy="4614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：近三年国内机构发文排名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：相似论点推荐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" y="2084070"/>
            <a:ext cx="10723245" cy="46304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147955"/>
            <a:ext cx="10133965" cy="746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8325" y="1021715"/>
            <a:ext cx="9777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4-1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我们的论文应该投在哪本期刊</a:t>
            </a:r>
          </a:p>
          <a:p>
            <a:pPr indent="0">
              <a:buFont typeface="Arial" panose="020B0604020202020204" pitchFamily="34" charset="0"/>
            </a:pP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分析报告    ：参考文献的推荐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" y="2126615"/>
            <a:ext cx="10905490" cy="45999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1335" y="1709420"/>
            <a:ext cx="76212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/>
              <a:t>联系人：范健康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/>
              <a:t>联系方式：</a:t>
            </a:r>
            <a:r>
              <a:rPr lang="en-US" altLang="zh-CN" sz="3600"/>
              <a:t>15655772021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CN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/>
              <a:t>QQ</a:t>
            </a:r>
            <a:r>
              <a:rPr lang="zh-CN" altLang="en-US" sz="3600"/>
              <a:t>：</a:t>
            </a:r>
            <a:r>
              <a:rPr lang="en-US" altLang="zh-CN" sz="3600"/>
              <a:t>535380479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76530"/>
            <a:ext cx="12192000" cy="703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55771" y="2033547"/>
            <a:ext cx="101695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用数字证明论文与期刊的关系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07" y="4405831"/>
            <a:ext cx="2452170" cy="2452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388" y="6029995"/>
            <a:ext cx="942042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体验地址：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http://datauthor.com/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1336" y="2824308"/>
            <a:ext cx="784401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经典综艺体简" panose="02010609000101010101" pitchFamily="49" charset="-122"/>
                <a:sym typeface="FZHei-B01S" panose="02010601030101010101" pitchFamily="2" charset="-122"/>
              </a:rPr>
              <a:t>用科学计算投递与发表的距离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经典综艺体简" panose="02010609000101010101" pitchFamily="49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180975"/>
            <a:ext cx="10137775" cy="9772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31825" y="1243330"/>
            <a:ext cx="9052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以国内外常用数据库的期刊数据为基础，实现基于作者稿件内容的大数据分析，为投稿用户提供多种指标为基准的</a:t>
            </a:r>
            <a:r>
              <a:rPr lang="zh-CN" altLang="en-US" sz="2400" b="1">
                <a:solidFill>
                  <a:srgbClr val="FF0000"/>
                </a:solidFill>
              </a:rPr>
              <a:t>期刊投稿指南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5" y="2720975"/>
            <a:ext cx="11061700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等腰三角形 47"/>
          <p:cNvSpPr/>
          <p:nvPr/>
        </p:nvSpPr>
        <p:spPr>
          <a:xfrm rot="16200000" flipH="1" flipV="1">
            <a:off x="231775" y="467360"/>
            <a:ext cx="304165" cy="152400"/>
          </a:xfrm>
          <a:prstGeom prst="triangl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180975"/>
            <a:ext cx="10137775" cy="977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5665" y="1398270"/>
            <a:ext cx="818705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系统收录中外文期刊数据信息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4.8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万余种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整理多种期刊评价指标和数据库分类方式，供作者全面了解期刊信息</a:t>
            </a:r>
            <a:r>
              <a:rPr lang="zh-CN" altLang="en-US" b="1"/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9395" y="2741295"/>
            <a:ext cx="9173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：维普期刊投稿分析系统、中国知网、万方知识服务平台期刊分类数量统计</a:t>
            </a:r>
          </a:p>
        </p:txBody>
      </p:sp>
      <p:pic>
        <p:nvPicPr>
          <p:cNvPr id="7" name="图片 6" descr="C:/Users/FANJIA~1/AppData/Local/Temp/kaimatting/20201222083847/output_aiMatting_20201222083925.pngoutput_aiMatting_20201222083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90" y="3140075"/>
            <a:ext cx="7865745" cy="26092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98690" y="6235700"/>
            <a:ext cx="4568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数据来源维普、中国知网、万方数据库网页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82060" y="5775325"/>
            <a:ext cx="511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输入网址：</a:t>
            </a:r>
            <a:r>
              <a:rPr lang="en-US" altLang="zh-CN" sz="2400" b="1"/>
              <a:t>http://datauthor.com/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580" y="-278130"/>
            <a:ext cx="12582525" cy="713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116205"/>
            <a:ext cx="10324465" cy="843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640" y="1276985"/>
            <a:ext cx="10062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2-1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我们的的学科有哪些期刊呢？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步骤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：在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期刊导航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功能模块中，选择期刊分类标准。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学术期刊投稿分析系统提供北大核心、中科院、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CSSCI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SCIE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、维普等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中分类的维度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-105" t="-2239" r="105" b="2239"/>
          <a:stretch>
            <a:fillRect/>
          </a:stretch>
        </p:blipFill>
        <p:spPr>
          <a:xfrm>
            <a:off x="930910" y="2202815"/>
            <a:ext cx="9352915" cy="2851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820" y="3893820"/>
            <a:ext cx="6510020" cy="282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116205"/>
            <a:ext cx="10324465" cy="8432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7865" y="1165225"/>
            <a:ext cx="9895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2-1  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我们的的学科有哪些期刊呢？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步骤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：选择分类浏览或输入检索词进行检索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65" y="1925320"/>
            <a:ext cx="10260330" cy="457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116205"/>
            <a:ext cx="10324465" cy="843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1640" y="1276985"/>
            <a:ext cx="10062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2-1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我们的的学科有哪些期刊呢？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例如：选择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北大核心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分类中，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图书馆事业、信息事业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学科；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选择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SSCI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分类中，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信息学与图书馆学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2291715"/>
            <a:ext cx="9025255" cy="4467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305" y="2292350"/>
            <a:ext cx="7739380" cy="446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560,&quot;width&quot;:11370}"/>
</p:tagLst>
</file>

<file path=ppt/theme/theme1.xml><?xml version="1.0" encoding="utf-8"?>
<a:theme xmlns:a="http://schemas.openxmlformats.org/drawingml/2006/main" name="第一PPT，www.1ppt.com">
  <a:themeElements>
    <a:clrScheme name="自定义 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5959"/>
      </a:accent1>
      <a:accent2>
        <a:srgbClr val="595959"/>
      </a:accent2>
      <a:accent3>
        <a:srgbClr val="595959"/>
      </a:accent3>
      <a:accent4>
        <a:srgbClr val="595959"/>
      </a:accent4>
      <a:accent5>
        <a:srgbClr val="595959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宽屏</PresentationFormat>
  <Paragraphs>97</Paragraphs>
  <Slides>30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FZHei-B01S</vt:lpstr>
      <vt:lpstr>等线</vt:lpstr>
      <vt:lpstr>等线 Light</vt:lpstr>
      <vt:lpstr>黑体</vt:lpstr>
      <vt:lpstr>经典综艺体简</vt:lpstr>
      <vt:lpstr>楷体</vt:lpstr>
      <vt:lpstr>时尚中黑简体</vt:lpstr>
      <vt:lpstr>宋体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企业介绍</dc:title>
  <dc:creator>第一PPT</dc:creator>
  <cp:keywords>www.1ppt.com</cp:keywords>
  <cp:lastModifiedBy>zhang</cp:lastModifiedBy>
  <cp:revision>141</cp:revision>
  <dcterms:created xsi:type="dcterms:W3CDTF">2018-04-21T02:59:00Z</dcterms:created>
  <dcterms:modified xsi:type="dcterms:W3CDTF">2021-04-14T02:42:22Z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AFAF57D35A254652AD33DB5A4B9FA06C</vt:lpwstr>
  </property>
</Properties>
</file>